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Tämä on neutraali tutkimussynteesi, ei toimittajaraportti tai sijoitussuositus — ilmoita tämä kehys ennen mitään muuta.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Tämä dia on sopimus yleisön kanssa — joka seuraava luku on jäljitettävissä johonkin näistä viidestä kategoriasta.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Kerro yleisölle, mistä linssistä he todennäköisesti lukevat, mutta korosta, että diaesitys tarkoituksellisesti kieltäytyy priorisoimasta näitä kuutta.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Tämä dia on koko raportti pienoiskoossa; kaikki sen jälkeen on näyttöä tämän yhden kappaleen osien puolesta tai vastaan.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Kehystä tämä lukijan todellisena kysymyksenä, ei retorisena — kolme intressitahoa, kolme eri panosta.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Vastusta kiusausta julistaa voittajaa tässä — koko raportin toimituksellinen kanta riippuu siitä, että näin ei tehdä.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Tarkoitus ei ole valita puolta — se on osoittaa, että samat faktat tukevat kahta eri kertomusta samanaikaisesti.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Käytä tätä diaa osoittamaan raportin kurin toimivan käytännössä — vertailutuloksen väärän attribuution havaitseminen ja korjaaminen sen toistamisen sijaan.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Korosta, että tämän päivän pääoma on veto laitteistokäyrää vastaan, jonka liikkeestä nopeasti eteenpäin niin valmistaja kuin itsenäiset analyytikot ovat samaa mieltä.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Tämä tikapuu on koko kustannusanalyysin selkäranka — joka dollariluku myöhemmin diaesityksessä sijaitsee yhdellä tietyllä askelmalla, ei koskaan sekoitettuna toiseen.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Tämä kuilu on pointti, ei sovitettava virhe — “tuota oma sähkösi” vs. “osta verkosta”. Kuilun koko on taso- ja käyttöasteriippuvainen, ei kiinteä kerroin.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Vyöhyke 4:n avoin kattoluku on tuettu, ei todistettu, tämän yhden yrityksen sisäisellä datalla. Taulukko on suoja sitä vastaan, että vyöhyke 4:n luku luetaan “yhtenä erittäin nopeana tuntina” sen sijaan, että se olisi “useita rinnakkaisia tavallisia tunteja”.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Vaihtelu on laskutoimitus, ei mielipide — mutta se, mikä sarake on tärkeä, riippuu täysin siitä, mikä linssi kysyy.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Tämä on suojadia naiiveja “$/tunti tekoäly vs. $/tunti ihminen” -otsikoita vastaan — ja sitä kapeampaa virhettä vastaan, jossa valitaan mikä tahansa tekoälyluku ja mikä tahansa ihmisluku, jotka tekevät parhaimman kuuloisen vertailun.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Merkitse avaus tässä nimenomaisesti — tämä osio sijaitsee lähimpänä kirjoittajan omaa kommersiaalista panosta.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Kukin kuudesta linssistä kokee tämän murroksen eri tavoin — ei tarkoitettua priorisointijärjestystä.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Tämä on saranadia — kaikki sitä ennen on kustannusta/kapasiteettia; kaikki sen jälkeen olettaa tämän rajan pitävän.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Tämä dia on toinen sarana — se estää yleisöä lukemasta “halvemmat tokenit” “enemmäksi kasvua” ilman puuttuvaa keskivaihetta.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Käytä tätä kehystämään “kuka omistaa tekoälyn” huonoksi kysymykseksi — se on todella kuusi tai seitsemän eri kysymystä.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Kaksi osuustoiminnallista lukua kuvaavat kahta eri laitteistotasoa (DGX Spark -pooli vs. jaettu työasemaluokan kone), ei ristiriitaa yhdessä arviossa.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Huomauta nimenomaisesti, että tämä analogia on kirjoittajan oma rakenteellinen vertailu, merkitty sellaiseksi sen sijaan, että se esitettäisiin ratkaistuna.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Ilmoita ei-neuvonta-raja tässä selkeästi — joka luku on skenaario, ei suositus.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Merkitse tämä “myöhemmäksi, havainnolliseksi laajennukseksi”, ei yleiseksi robotiikkatalousväitteeksi.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Toista — nämä on ryhmitelty vain diatilan säästämiseksi, ei koska mikään linssi olisi muiden yläpuolella.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Lopeta avoimeen kysymykseen, ei ratkaistuun vastaukseen — raportti tarkoituksellisesti ei päätä tätä lukijan puolesta.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Lopeta osoittamalla työkirjoihin paikkana, jossa yleisö voi käydä rakentamassa omat lukunsa.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10312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D1B2A"/>
                </a:solidFill>
              </a:defRPr>
            </a:pPr>
            <a:r>
              <a:t>Miksi tekoälyyn investoidaan biljoonia?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56616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i="1">
                <a:solidFill>
                  <a:srgbClr val="444444"/>
                </a:solidFill>
              </a:defRPr>
            </a:pPr>
            <a:r>
              <a:t>Luvut ja talous tekoälytyökapasiteetin vallankumouksen takana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75488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444444"/>
                </a:solidFill>
              </a:defRPr>
            </a:pPr>
            <a:r>
              <a:t>Kirjoittaja: Valto Loikkanen  ·  v1.0 tutkimuspaketti  ·  Faktojen aikarajaus 2026-08-13</a:t>
            </a:r>
          </a:p>
          <a:p>
            <a:pPr algn="ctr">
              <a:defRPr sz="1600">
                <a:solidFill>
                  <a:srgbClr val="444444"/>
                </a:solidFill>
              </a:defRPr>
            </a:pPr>
            <a:r>
              <a:t>Lisenssi: CC BY 4.0 — Attribution 4.0 International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Menetelmä: Viisi näyttöluokkaa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63040"/>
          <a:ext cx="1088136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Luokka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Merkitys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HAVAITTU FAKTA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Ensisijainen lähde, tarkistettu viimeistään 2026-08-12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LÄHTEESEEN KOHDISTETTU LAUSUNTO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Tallenteella oleva väite, ei automaattisesti todistettu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JOHDETTU LASKELMA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Kaava aina näkyvissä, ei vain tulos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SKENAARIO-OLETUS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Muokattava syöte, ei markkinaluku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TULKINTA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Merkitty lukutapa, ei koskaan fakta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4572000"/>
            <a:ext cx="108813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Joka väite tässä diaesityksessä kantaa yhden näistä viidestä tunnisteesta, täsmälleen kuten lähderaportissa.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Ei keksittyjä lainauksia, lukuja tai URL-osoitteita; vahvistamattomat kohteet on merkitty VAHVISTAMATTOMAKSI sen tasoittamisen sijaan.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Miten tätä tutkimusta käytetään: Kuusi yhtäläistä linssiä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Yksityishenkilö  ·  PK-yritys/yrittäjä  ·  Rahoitus-/infrastruktuurisijoittaja  ·  Valtio/alue/yhteisö  ·  Tekoälyrakentaja/-operaattori  ·  Kouluttaja/tutkija/toimittaja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Yhtäkään linssiä ei priorisoida muiden yli — tarkoituksellinen toimituksellinen kanta, jota noudatetaan läpi raportin, ei huolimattomuus [TULKINTA, ilmoitettu toimituksellinen linja].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Kullakin linssillä on eri lähtöpiste samaan ketjuun: energia → laitteisto → laskenta → mallit → tokenit → tekoälytyökapasiteetti → työ → tulokset → arvo → toimijuus.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Johdon tiivistelmä: Ketju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Ketju: energia → laitteisto → laskenta → mallit → tokenit → tekoälytyökapasiteetti → digitaalinen työ → tulokset → arvo → toimijuus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Rinnakkainen fyysinen ketju: pääoma + energia + ylläpito + käyttöaste + orkestrointi → humanoidin työkapasiteetti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Otsikko: 10.8.2026 — NVIDIA + 6 yritystä (Apollo, Blackstone, BlackRock, Brookfield, Goldman Sachs, KKR) aiesopimukset mobilisoida yli 500 miljardia dollaria [FAKTA]; Fink: “biljoonia dollareita tulevien vuosien aikana” [LÄHDE]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Kymmenen sekunnin viesti: biljoonia sitoutetaan uskomukseen, että halpa tekoälytyökapasiteetti on tulossa — työkapasiteetti ei ole arvo, eikä mikään tässä todista tämän uskomuksen oikeaksi.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Osa I: Miksi tekoälyyn investoidaan biljoonia?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10.8.2026: NVIDIA allekirjoittaa aiesopimukset kuuden omaisuudenhoitajan/pankin kanssa mobilisoidakseen yli 500 miljardia dollaria kolmannen osapuolen tekoälyinfrastruktuuripääomaa [FAKTA, CNBC/Fortune]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Huang: “joka gigawatti on jotain 50, 60 miljardin dollarin luokkaa” [LÄHDE, Huang]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Kolme rakenteellisesti erilaista, eri kannustimin varustettua vastausta tarjolla: laskenta infrastruktuurina (Huang), älykkyys hyödykkeenä (Altman), superälykkyys henkilökohtaisena (Zuckerberg) — esitettynä rinnakkain, ei kannatettuna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Kolme ääntä, rinnakkain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554480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50292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Lähde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Kehystys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Edustava lausunto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Luokka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Huang (NVIDIA)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Laskenta infrastruktuurina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Sirut ovat “sijoituskelpoinen omaisuus”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LÄHDE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Altman (OpenAI)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Älykkyys hyödykkeenä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“Kustannus laskee ~10x/12kk; alemmat hinnat → paljon enemmän käyttöä”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LÄHDE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Zuckerberg (Meta)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Superälykkyys henkilökohtaisena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“Yksilön voimaannuttaminen hyvinvoinnin lähteenä”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FAKTA / LÄHDE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3749039"/>
            <a:ext cx="108813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Yhtäkään kolmesta väitteestä ei ole itsenäisesti tarkastettu; se, että ne sanottiin, on vahvistettu, ovatko ne totta, ei.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Mitä pitäisi olla totta: Kupla, infrastruktuurimurros, vai molemmat?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Tukee “murrosta”: allekirjoitetut 500 miljardin dollarin aiesopimukset ovat todellisia [FAKTA]; itsenäiset tehontarveennusteet (BCG 50–80GW, S&amp;P Global 64,4GW vuonna 2025) ovat suunnallisesti yhdenmukaisia [LÄHDE, matalan luottamuksen lähteistys]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Tukee “kuplavaroitusta”: Huangin/Finkin omat per-GW- ja kysyntäluvut ovat intressitahon LÄHDE-lausuntoja; itsenäiset analyytikkoarviot (35–49 miljardia dollaria/GW) sijaitsevat Huangin 50–60 miljardin dollarin luvun alapuolella [LÄHDE]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Kurinalainen kanta: molemmat tulkinnat perustuvat päällekkäisiin, ei kilpaileviin faktoihin [TULKINTA] — sama aiesopimus voi olla todellista infrastruktuuria ja sisältää väärin hinnoiteltua pääomaa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Osa II: Sähkö, teho ja tokenit wattia kohti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GB300 NVL72 -räkki: 135kW TDP / 155kW huippu OEM-spesifikaation mukaan [FAKTA, Lenovo]; NVIDIA itse ei julkaise tehonkulutuslukua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MLPerf v6.0: “2,5M tokenia/sek” on 4 räkin/288 GPU:n yhteenlaskettu tulos, ei yksittäisen räkin luku — yleinen väärä attribuutio, korjattu tässä [FAKTA]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Tokenia/watti ei ole yksi luku per siru — se vaihtelee karkeasti 1,7M–5,2M tokenia/sek/MW riippuen viivetoleranssista [LASKELMA/TULKINTA]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Laitteisto pääomahyödykkeenä, ja sen rahoitus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Huang kehystää NVIDIAn alustan “sijoituskelpoiseksi omaisuudeksi” [LÄHDE, Huang, CNBC 10.8.2026]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Havaittu vs. oletettu pääomapino: DGX Spark 4 699 dollarin suositushinta [FAKTA]; HGX B300:lla ei julkista hintaa [OLETUS]; GB300-räkki ~4 miljoonaa dollaria on havainnollinen analyytikkoarvio [OLETUS]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Poistoriski: Vera Rubinin väitetty “jopa 10x enemmän tokeneita/MW” verrattuna GB200:aan [LÄHDE, valmistaja]; SemiAnalysiksen itsenäinen luku on 2–5,4x [FAKTA-läheinen]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Kahdeksan kustannuskerrosta (ei koskaan yhdistettynä yhdeksi luvuksi)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raaka energiakustannus → laitteiston poistoihin perustuva kustannus → rahoitetun omaisuuden kustannus → täysi käyttöinfrastruktuurikustannus → kapasiteetti-/käyttöastekustannus → token-tuotantokustannus → työkuorma-/tekoälytyökapasiteettikustannus → tulos ja arvo (ei koskaan mekaanisesti johdettu)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Laskettu EUR-esimerkki: rahoitusaika yksin siirtää kustannuksen 0,688 €/M tokenista 1,435 €/M tokeniin 50 %:n käyttöasteella [LASKELMA]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Käyttöaste on tavallisesti yksittäinen suurin vipu joka mittakaavassa [TULKINTA, ristikkäistyökirjakuvio]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Omistettu tuotantokustannus vs. vähittäis-API-hinta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Itsekorjaus säilytetty tarkoituksellisesti: vähittäislaboratorion hinnat ovat valmiin, katteella hinnoitellun tuotteen hinta, ei kustannusperusta omistetulle laitteistolle [metodologiahuomautus]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Vähittäisvertailu: Claude Sonnet 5 2/10 dollaria per M tokenia [FAKTA]; GPT-5.6 Terra ~2/12 dollaria [LÄHDE]; Gemini 3.1 Pro Preview 2/12 dollaria [FAKTA]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Omistettu tuotanto: Kotitalous 1,37–11,89 dollaria/M tokenia (kanoninen); Hyperskaala ~0,091–0,312 dollaria/M tokenia, kanoninen täysi kerros, keski 0,133 dollaria/M [LASKELMA] — Hyperskaala sijaitsee 1–2 suuruusluokkaa vähittäistä alempana; Kotitalous sijaitsee lähempänä, ja matalalla käyttöasteella sisällä, halvinta vähittäislattiaa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D1B2A"/>
                </a:solidFill>
              </a:defRPr>
            </a:pPr>
            <a:r>
              <a:t>Osa III: Käyttöintensiteettivyöhykkeet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8813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Neljä vyöhykettä (tokenia/tekoäly-työtunti, kaikki SKENAARIO-OLETUS): Chat/neuvonantaja (10K–30K) · Aktiivinen kopilotti (60K–120K) · Delegoitu agentti (200K–600K) · Raskas moniagenttiorkestrointi (1M–12M+)</a:t>
            </a:r>
          </a:p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OpenAI:n oma tarkastamaton telemetria: Codex = 99,8 % viikoittaisista sisäisistä tuotostokeneista; 99. persentiilin käyttäjät ajoivat 60+ agenttituntia/päivä [LÄHDE, OpenAI, itse raportoitu] — ei yleinen populaatiotilasto, vaan OpenAI:n oman henkilöstön käyttöä sen omasta tuotteesta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834640"/>
          <a:ext cx="1088136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38912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Työkapasiteetti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Tekoäly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Ihminen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työtunti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agentti × 1h = 1 agenttitunti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henkilö × 1h = 1 ihmistyötunti</a:t>
                      </a:r>
                    </a:p>
                  </a:txBody>
                  <a:tcPr/>
                </a:tc>
              </a:tr>
              <a:tr h="438912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tiimin tunti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agenttia × 1h = 10 agenttituntia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henkilöä × 1h = 10 ihmistyötuntia</a:t>
                      </a:r>
                    </a:p>
                  </a:txBody>
                  <a:tcPr/>
                </a:tc>
              </a:tr>
              <a:tr h="438912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työpäivä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agentti × 8h = 8 agenttituntia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henkilö × 8h = 8 ihmistyötuntia</a:t>
                      </a:r>
                    </a:p>
                  </a:txBody>
                  <a:tcPr/>
                </a:tc>
              </a:tr>
              <a:tr h="438912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tiimin päivä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agenttia × 8h = 80 agenttituntia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henkilöä × 8h = 80 ihmistyötuntia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21208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22222"/>
                </a:solidFill>
              </a:defRPr>
            </a:pPr>
            <a:r>
              <a:t>•  Orkestrointi ei luo erilaista tuntia — se luo useita työtunteja rinnakkain. Tiimin kapasiteetti on työntekijät × tunnit, molemmilla puolilla, poikkeuksetta.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Tokeneista $/tekoäly-työtuntiin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Kaava: $/tekoäly-työtunti = (tokenia/tunti ÷ 1 000 000) × ($/M tokenia kyseisellä tasolla) [LASKELMA]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Delegoitu agentti -vyöhykkeellä, keskeinen tapaus: Hyperskaala 0,0532 dollaria/h vs. Kotitalous 1,268 dollaria/h vs. Vähittäis-API 3,60 dollaria/h [LASKELMA] — ~68-kertainen vaihtelu tasojen välillä samalla käyttövyöhykkeellä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Itsehostaus ei ole automaattisesti halvin polku — sen perusta lepää hallinnalla ja riippumattomuudella, ei vähittäishinnan alittamisella [TULKINTA]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D1B2A"/>
                </a:solidFill>
              </a:defRPr>
            </a:pPr>
            <a:r>
              <a:t>Laatukertoimet ja ihmisen/tekoälyn vertailun rajat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Kahdeksan tekijää muotoilee tehollisen työkapasiteetin: kyvykkyys, luotettavuus, aloitteellisuus, harkinta, luovuus, konteksti, työkalut, tieto [TULKINTA, kirjoittajan oma kehys]</a:t>
            </a:r>
          </a:p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Luotettavuus ja tieto toimivat kertoimina, ei lisäominaisuuksina — epäluotettava kapasiteetti rajoittaa, kuinka paljon voidaan turvallisesti delegoida</a:t>
            </a:r>
          </a:p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Mikä ON vertailukelpoista: läpäisykyky, marginaalikustannus, kapasiteetin joustavuus. Mikä EI ole: työkuorman kompleksisuus, laatu/oikeellisuus, valvontakuorma, kontekstin täydellisyys — pidetty näkyvästi erillään, ei taivutettu yhdeksi kertoimeksi</a:t>
            </a:r>
          </a:p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Työnantaja/laskutettava-jako: omistettu tekoäly rinnastuu työntekijän kokonaiskustannukseen työnantajalle (kaikki mukaan lukien); vähittäistekoäly rinnastuu laskutettavaan/ulkoisesti ostettuun tuntihintaan (joka upottaa oman katteensa ja ylikuormansa). Näiden parien sekoittaminen sekoittaa sisäisen ja ulkoisen kustannuskerroksen.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Osa IV: Tieto tekoälyn käyttöjärjestelmänä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Kirjoittajan oma kehystys: tieto on “käyttöjärjestelmä tekoälylle” [FAKTA että lause esiintyy; TULKINTA taustalla olevana väitteenä] — avattu kirjoittajan intressi tähän kehykseen (Prifina/Digiole/ValtoAI/PIOS/EIOS)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Sama malli + eri tieto = hyvin erilainen tehollinen työkapasiteetti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Zuckerberg: “täysin yksityinen tila...jota edes Meta ei näe” [LÄHDE]; Altmanin käyttöanekdootti implikoi ~1 000 000-kertaista token-kasvua raskaimmalle käyttäjälle, 2019→2026 [LASKELMA LÄHDE-syötteistä]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Tekoälyn kypsyys ja muuttuva ihmisen rooli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Kaksi akselia: miten työ tehdään (Neuvo → Työskentele yhdessä → Delegoi → Johda) ja orkestroinnin mittakaava (yksilö → tiimi → työvoima) [TULKINTA, kirjoittajan kehys, osittain vahvistamaton julkinen muoto]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Kolme kehystystä samasta murroksesta: Altman vapaudesta/toimijuudesta [LÄHDE]; Zuckerberg valtatasapainosta [FAKTA/LÄHDE]; Huang pääoman allokoinnista [LÄHDE] — ei kukaan oikeampi kuin muut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Kun toteutus halpenee, “mitä meidän pitäisi tehdä” korvaa “miten saamme sen tehtyä” kantavana ihmiskysymyksenä [TULKINTA]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Arvo voi olla positiivinen, nolla tai negatiivinen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Työkapasiteetti ≠ arvo. Orkestrointi moninkertaistaa kapasiteetin, ei harkintaa [TULKINTA]: “halpa, nopea, väärä vastaus, skaalattuna moniagenttitiimin yli, on edelleen halpa ja väärä laajassa mittakaavassa.”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Kolme ihmisvertausta: loistava professori vs. katuviisas yrittäjä; uusi toimitusjohtaja vs. veteraanityöntekijä; maailmanluokan sijoittaja vs. empaattinen myyjä — kukin osoittaa kyvykkyys ≠ sopivuus ≠ arvo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Mikään tuotantotaso tai omistusarkkitehtuuri ei osoiteta tämän raportin näytön perusteella olevan luonnostaan todennäköisempi tuottamaan positiivista arvoa kuin toinen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D1B2A"/>
                </a:solidFill>
              </a:defRPr>
            </a:pPr>
            <a:r>
              <a:t>Tekoälytyökapasiteetista uuteen arvoon</a:t>
            </a:r>
          </a:p>
        </p:txBody>
      </p:sp>
      <p:pic>
        <p:nvPicPr>
          <p:cNvPr id="4" name="Picture 3" descr="diagram-11-creating-growth-from-new-va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283" y="1234440"/>
            <a:ext cx="6094953" cy="4297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532120"/>
            <a:ext cx="108813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>
                <a:solidFill>
                  <a:srgbClr val="222222"/>
                </a:solidFill>
              </a:defRPr>
            </a:pPr>
            <a:r>
              <a:t>•  Käsitteellinen silta, ei numeerinen havainto [TULKINTA]: luotu kapasiteetti (osat I–IV) ei ole automaattisesti kasvua, tuloa tai yhteiskunnallista hyötyä</a:t>
            </a:r>
          </a:p>
          <a:p>
            <a:pPr>
              <a:spcAft>
                <a:spcPts val="1000"/>
              </a:spcAft>
              <a:defRPr sz="1300">
                <a:solidFill>
                  <a:srgbClr val="222222"/>
                </a:solidFill>
              </a:defRPr>
            </a:pPr>
            <a:r>
              <a:t>•  Kaksi erillistä kysymystä: voidaanko kapasiteetti luoda (kustannus-/käyttöastemalli) vs. voiko se luoda ja kaapata uutta arvoa (keksintö, käyttäjien hyväksyntä, tulomalli)</a:t>
            </a:r>
          </a:p>
          <a:p>
            <a:pPr>
              <a:spcAft>
                <a:spcPts val="1000"/>
              </a:spcAft>
              <a:defRPr sz="1300">
                <a:solidFill>
                  <a:srgbClr val="222222"/>
                </a:solidFill>
              </a:defRPr>
            </a:pPr>
            <a:r>
              <a:t>•  Sama raja koskee mitä tahansa tulevaa skenaariotyökalua, joka rakennetaan tämän raportin työkirjojen päälle — se mallintaa kustannusta ja kapasiteettia, ei arvon luomista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Osa V: Omistusrakenne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Kerrokset, kukin erikseen omistettavissa: energia, laitteisto, laskenta (pääsy), mallit, tieto, agentit, identiteetti, hallinta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Keskittyminen vaihtelee jyrkästi kerroksesta riippuen: laitteistovalmistus on erittäin keskittynyttä [FAKTA/TULKINTA]; tieto on vähiten standardoitu/siirrettävä kerros [TULKINTA]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Yksikään toimija ei omista “tekoälyä” päästä päähän — omistuskysymykset on kysyttävä kerros kerrallaan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Kuusi rinnakkain elävää pääsymallia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63040"/>
          <a:ext cx="1088136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444137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Malli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Huomautus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Keskitetty alusta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Korkein kätevyys, matalin hallinta</a:t>
                      </a:r>
                    </a:p>
                  </a:txBody>
                  <a:tcPr/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Yrityskohtainen omistautunut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esim. IBM Cloud/Together AI 240 miljoonan dollarin sopimus [FAKTA]</a:t>
                      </a:r>
                    </a:p>
                  </a:txBody>
                  <a:tcPr/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Avoimet mallit omalla laitteistolla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Jopa 1–2 suuruusluokkaa vähittäistä alempana hyperskaalassa; kapeampi kotitalous-/osuustoiminnallisella tasolla</a:t>
                      </a:r>
                    </a:p>
                  </a:txBody>
                  <a:tcPr/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Yksityinen/henkilökohtainen omistus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Täysi hallinta, täysi pääomariski</a:t>
                      </a:r>
                    </a:p>
                  </a:txBody>
                  <a:tcPr/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Osuuskunta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19,50–23 dollaria/jäsen/kuukausi (DGX Spark -pooli) tai 42 dollaria/jäsen/kuukausi (jaettu työasemaluokan kone) — kaksi laitteistotasoa, ei yksi kiistanalainen luku [LASKELMA/FAKTA]</a:t>
                      </a:r>
                    </a:p>
                  </a:txBody>
                  <a:tcPr/>
                </a:tc>
              </a:tr>
              <a:tr h="444138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Paikallinen/alueellinen kapasiteetti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Sietokyvyn/suvereniteetin kehys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475488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Yhtäkään ei väitetä yleisesti ylivertaiseksi — kompromissit eroavat mittakaavan, kustannuksen, yksityisyyden, sietokyvyn, kätevyyden ja hallinnan välillä [TULKINTA]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Sähköverkkoanalogia ja digitaalinen suvereniteetti maantieteen ulkopuolella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Analogia: kotitalouden aurinko → osuuskunta → kaupallinen tuottaja → teollisen mittakaavan laitos → verkkopörssi, kartoitettuna tekoälylaskentatasoille [TULKINTA, kirjoittajan oma kommentaari]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Heikoin lenkki: kitkatonta spot-markkinaa tekoälylaskennalle ei vielä ole olemassa, toisin kuin sähköllä tai Bitcoinin hajautusteholla [FAKTA/TULKINTA]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Suvereniteetti uudelleenkehystetty viiden kysymyksen kautta: hallinta, siirrettävyys, poistumismahdollisuus, hallintotapa, jatkuvuus — ei vain palvelimen maantiede [TULKINTA, tässä raportissa ehdotettu kehys]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Osa VI: Mittakaavaskenaariot, taso tasolta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63040"/>
          <a:ext cx="1088136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75488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Taso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Pääoma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$/M tokenia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Kotitalous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4 699 dollaria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1,37–11,89 dollaria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Osuustoiminnallinen (DGX Spark -pooli)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~47 000 dollaria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1,99–7,62 dollaria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Ammattimainen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epävirallinen/OLETUS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0,044–0,146 dollaria (ei opexia — heikoimmin todennettu)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Hyperskaala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~16 miljoonaa dollaria/4-räkki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0,091–0,312 dollaria, kanoninen keski 0,133 dollaria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4206240"/>
            <a:ext cx="108813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Hallitsevat vivut: käyttöaste (3,5–4-kertainen vaihtelu), rahoitusaika, interaktiivisuusasetus — kaikki muokattavia, ei ennuste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Kapasiteetin kustannus per tunti ei ole arvo — 500–800-kertainen vaihtelu tuotantokustannuksen ja vähittäishinnoittelun välillä osoittaa, kuinka merkityksetön paljas luku on ilman hinnoitteluoletustaan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Humanoidirobotit ruumiillistuneena työkapasiteettina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Todellinen markkinavaihteluväli: Unitree G1 alkaen 13 500 dollarista [FAKTA] Agility Digitiin ~250 000 dollariin [LÄHDE, toissijainen]; havainnollinen 25 000 €:n peruslaskenta sijaitsee tässä vaihteluvälissä [TULKINTA]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Sama käyttöastekuvio kuin digitaalisilla tasoilla: 2 000→8 000 h/vuosi leikkaa kustannus/tunti ~3,5–4-kertaisesti [LASKELMA]; sähkö ei ole sitova kustannus tässä (toisin kuin token-tuotannossa)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Soveltamisala nimenomaisesti kapea: sulkee pois valvonnan, vakuutuksen, käyttökatkot — joka luku on kustannuslattia, ei täysi kommersiaalinen kustannus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Osa VII: Kuusi linssiä, yhtäläinen paino, ei priorisointia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Yksityishenkilö: vuokraus vs. omistus -kannattavuusraja sijaitsee lähellä kopilotti-vyöhykettä, ei chat-vyöhykettä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PK-yritys: toimitusinnovaatio, ei tuoteinnovaatio, on saavutettavissa oleva mahdollisuus [LÄHDE, kirjoittajan aiempi työ]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Sijoittaja/valtio/rakentaja/kouluttaja: samat aiesopimus- ja kustannusluvut, luettuna eri riskilinssien kautta — intressitahon lausunnot (Huang, Fink) merkitty johdonmukaisesti LÄHDE:ksi, ei tarkastetuksi faktaksi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Loppusanat: Mahdollisuus, ei väistämättömyys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Pääoma- ja infrastruktuuriluvut (osat II–IV) tukevat lukemista tämän mahdollisuudeksi, ei kohtaloksi [TULKINTA, toimituksellinen valinta]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Tuntematon muuttuja: käyttöönotto, organisatorinen muutos ja aika — ei mallin kyvykkyys — näyttävät olevan sitova rajoite [TULKINTA]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Loppusynteesi: “miten saamme sen tehtyä” halpenee nopeammin kuin useimmat sanovat suoraan; “mitä meidän pitäisi tehdä” ei ole helpottunut yhtään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faktojen aikarajaus 2026-08-13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Lisenssi ja viittaus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Julkaistu CC BY 4.0 -lisenssillä. Ehdotettu viittaustapa: Tutkimussynteesi ja mallinnus: Valto Loikkanen, tekoälyn avustuksella.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Tämä materiaali on opetuksellista tutkimusta ja skenaarioanalyysiä — ei sijoitus-, oikeudellista, vero-, hankinta- tai politiikkaneuvontaa.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Täydentävät työkirjat (Globaali perustaso, Tekoälytyökapasiteetin muunto, Tokenitehtaan skenaariot, Sijoitusteesin muistiinpanot, Humanoidirobottien työkapasiteetti, Paikallistettu/EUR-Suomi-malli) saatavilla lukijoille rakentaa uudelleen mikä tahansa malli omilla syötteillään.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